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73" r:id="rId2"/>
  </p:sldMasterIdLst>
  <p:notesMasterIdLst>
    <p:notesMasterId r:id="rId60"/>
  </p:notesMasterIdLst>
  <p:handoutMasterIdLst>
    <p:handoutMasterId r:id="rId61"/>
  </p:handoutMasterIdLst>
  <p:sldIdLst>
    <p:sldId id="256" r:id="rId3"/>
    <p:sldId id="424" r:id="rId4"/>
    <p:sldId id="618" r:id="rId5"/>
    <p:sldId id="672" r:id="rId6"/>
    <p:sldId id="625" r:id="rId7"/>
    <p:sldId id="626" r:id="rId8"/>
    <p:sldId id="627" r:id="rId9"/>
    <p:sldId id="628" r:id="rId10"/>
    <p:sldId id="661" r:id="rId11"/>
    <p:sldId id="662" r:id="rId12"/>
    <p:sldId id="663" r:id="rId13"/>
    <p:sldId id="664" r:id="rId14"/>
    <p:sldId id="665" r:id="rId15"/>
    <p:sldId id="666" r:id="rId16"/>
    <p:sldId id="629" r:id="rId17"/>
    <p:sldId id="667" r:id="rId18"/>
    <p:sldId id="668" r:id="rId19"/>
    <p:sldId id="669" r:id="rId20"/>
    <p:sldId id="670" r:id="rId21"/>
    <p:sldId id="671" r:id="rId22"/>
    <p:sldId id="673" r:id="rId23"/>
    <p:sldId id="630" r:id="rId24"/>
    <p:sldId id="674" r:id="rId25"/>
    <p:sldId id="675" r:id="rId26"/>
    <p:sldId id="676" r:id="rId27"/>
    <p:sldId id="677" r:id="rId28"/>
    <p:sldId id="678" r:id="rId29"/>
    <p:sldId id="679" r:id="rId30"/>
    <p:sldId id="680" r:id="rId31"/>
    <p:sldId id="631" r:id="rId32"/>
    <p:sldId id="681" r:id="rId33"/>
    <p:sldId id="682" r:id="rId34"/>
    <p:sldId id="632" r:id="rId35"/>
    <p:sldId id="633" r:id="rId36"/>
    <p:sldId id="683" r:id="rId37"/>
    <p:sldId id="634" r:id="rId38"/>
    <p:sldId id="684" r:id="rId39"/>
    <p:sldId id="685" r:id="rId40"/>
    <p:sldId id="686" r:id="rId41"/>
    <p:sldId id="687" r:id="rId42"/>
    <p:sldId id="688" r:id="rId43"/>
    <p:sldId id="689" r:id="rId44"/>
    <p:sldId id="635" r:id="rId45"/>
    <p:sldId id="690" r:id="rId46"/>
    <p:sldId id="691" r:id="rId47"/>
    <p:sldId id="636" r:id="rId48"/>
    <p:sldId id="692" r:id="rId49"/>
    <p:sldId id="693" r:id="rId50"/>
    <p:sldId id="694" r:id="rId51"/>
    <p:sldId id="697" r:id="rId52"/>
    <p:sldId id="695" r:id="rId53"/>
    <p:sldId id="698" r:id="rId54"/>
    <p:sldId id="699" r:id="rId55"/>
    <p:sldId id="700" r:id="rId56"/>
    <p:sldId id="701" r:id="rId57"/>
    <p:sldId id="702" r:id="rId58"/>
    <p:sldId id="398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B65100"/>
    <a:srgbClr val="D95100"/>
    <a:srgbClr val="D96600"/>
    <a:srgbClr val="0C5D29"/>
    <a:srgbClr val="3A8066"/>
    <a:srgbClr val="168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7"/>
    <p:restoredTop sz="88854" autoAdjust="0"/>
  </p:normalViewPr>
  <p:slideViewPr>
    <p:cSldViewPr snapToGrid="0" snapToObjects="1">
      <p:cViewPr>
        <p:scale>
          <a:sx n="85" d="100"/>
          <a:sy n="85" d="100"/>
        </p:scale>
        <p:origin x="1752" y="3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8" d="100"/>
        <a:sy n="68" d="100"/>
      </p:scale>
      <p:origin x="0" y="28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notesMaster" Target="notesMasters/notesMaster1.xml"/><Relationship Id="rId61" Type="http://schemas.openxmlformats.org/officeDocument/2006/relationships/handoutMaster" Target="handoutMasters/handoutMaster1.xml"/><Relationship Id="rId62" Type="http://schemas.openxmlformats.org/officeDocument/2006/relationships/presProps" Target="pres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F0954-3A47-1D4B-B26A-DF7DC3CEC3E4}" type="datetimeFigureOut">
              <a:rPr lang="en-US" smtClean="0"/>
              <a:t>4/2/18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1314A-F02A-4649-9375-621D5C1E7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805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D8832-656D-8C4C-84F3-D2A78C7ABC7E}" type="datetimeFigureOut">
              <a:rPr lang="en-US" smtClean="0"/>
              <a:t>4/2/18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C46F0-9265-F447-8670-C08AE4D81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974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8053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Left: A partition of two-dimensional feature space that could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result from recursive binary splitting. Right: The output of recursive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binary splitting on a two-dimensional example.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Begin session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3353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Begin session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 of</a:t>
            </a:r>
            <a:r>
              <a:rPr lang="en-US" baseline="0" dirty="0" smtClean="0"/>
              <a:t> session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Begin session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135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Begin session 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5575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(p-m)/p: ~ C(p-1,m)/C(</a:t>
            </a:r>
            <a:r>
              <a:rPr lang="en-US" dirty="0" err="1" smtClean="0"/>
              <a:t>p,m</a:t>
            </a:r>
            <a:r>
              <a:rPr lang="en-US" dirty="0" smtClean="0"/>
              <a:t>);</a:t>
            </a:r>
            <a:r>
              <a:rPr lang="en-US" baseline="0" dirty="0" smtClean="0"/>
              <a:t> probability of a particular variable NOT in the chosen m predictor set over the probability of all m predictor sets.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 of</a:t>
            </a:r>
            <a:r>
              <a:rPr lang="en-US" baseline="0" dirty="0" smtClean="0"/>
              <a:t> session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6F749-C0CF-4F38-A7C2-A6B2491B643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507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3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CC9A6-48F9-2442-8B39-6C136B54BDA3}" type="datetime1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44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F4E8C-57E4-1948-8C37-AE3B8FE74A9D}" type="datetime1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280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6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6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D4514-3049-9848-A564-7B60045E0EBE}" type="datetime1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5280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51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3886200"/>
            <a:ext cx="7058052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0" y="6631375"/>
            <a:ext cx="9144000" cy="228600"/>
          </a:xfrm>
          <a:prstGeom prst="rect">
            <a:avLst/>
          </a:prstGeom>
          <a:solidFill>
            <a:srgbClr val="83052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914400"/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7037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73" y="274638"/>
            <a:ext cx="7686700" cy="5111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6109"/>
            <a:ext cx="8229600" cy="501005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6610" y="6568459"/>
            <a:ext cx="2133600" cy="365125"/>
          </a:xfrm>
        </p:spPr>
        <p:txBody>
          <a:bodyPr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‹#›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400" y="497147"/>
            <a:ext cx="995082" cy="800"/>
          </a:xfrm>
          <a:prstGeom prst="line">
            <a:avLst/>
          </a:prstGeom>
          <a:ln w="22225">
            <a:solidFill>
              <a:srgbClr val="8305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41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1"/>
            <a:ext cx="40386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1"/>
            <a:ext cx="40386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77373" y="274638"/>
            <a:ext cx="7686700" cy="5111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cxnSp>
        <p:nvCxnSpPr>
          <p:cNvPr id="14" name="Straight Connector 13"/>
          <p:cNvCxnSpPr/>
          <p:nvPr userDrawn="1"/>
        </p:nvCxnSpPr>
        <p:spPr>
          <a:xfrm rot="5400000">
            <a:off x="400" y="497147"/>
            <a:ext cx="995082" cy="800"/>
          </a:xfrm>
          <a:prstGeom prst="line">
            <a:avLst/>
          </a:prstGeom>
          <a:ln w="22225">
            <a:solidFill>
              <a:srgbClr val="8305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6610" y="6414084"/>
            <a:ext cx="2133600" cy="365125"/>
          </a:xfrm>
        </p:spPr>
        <p:txBody>
          <a:bodyPr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‹#›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61936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 rot="5400000">
            <a:off x="400" y="497147"/>
            <a:ext cx="995082" cy="800"/>
          </a:xfrm>
          <a:prstGeom prst="line">
            <a:avLst/>
          </a:prstGeom>
          <a:ln w="22225">
            <a:solidFill>
              <a:srgbClr val="8305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6610" y="6568459"/>
            <a:ext cx="2133600" cy="365125"/>
          </a:xfrm>
        </p:spPr>
        <p:txBody>
          <a:bodyPr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‹#›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77373" y="274638"/>
            <a:ext cx="7686700" cy="5111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3734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542925" y="74639"/>
            <a:ext cx="7924800" cy="6326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6610" y="6568459"/>
            <a:ext cx="2133600" cy="365125"/>
          </a:xfrm>
        </p:spPr>
        <p:txBody>
          <a:bodyPr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‹#›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9842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06B5-3092-7345-B9E6-8A2392AB166B}" type="datetime1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38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E0A88-A6B9-0A40-AC85-0C08F29EB47C}" type="datetime1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31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2D05-CFE7-C14B-A67A-E655F28334D0}" type="datetime1">
              <a:rPr lang="en-US" smtClean="0"/>
              <a:t>4/2/18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168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4AC39-CEA0-9647-89DF-3F7A3F50BF96}" type="datetime1">
              <a:rPr lang="en-US" smtClean="0"/>
              <a:t>4/2/18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393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93E6A-3B83-7A4B-810E-5DDED959D540}" type="datetime1">
              <a:rPr lang="en-US" smtClean="0"/>
              <a:t>4/2/18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084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0E574-1049-7848-9F51-50CAD66B8B75}" type="datetime1">
              <a:rPr lang="en-US" smtClean="0"/>
              <a:t>4/2/18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6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43B2F-D37A-604E-8FE1-3DE4AE27B21C}" type="datetime1">
              <a:rPr lang="en-US" smtClean="0"/>
              <a:t>4/2/18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054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D1572-38B1-ED42-A8EE-717F3828AC3F}" type="datetime1">
              <a:rPr lang="en-US" smtClean="0"/>
              <a:t>4/2/18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79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2.xml"/><Relationship Id="rId7" Type="http://schemas.openxmlformats.org/officeDocument/2006/relationships/vmlDrawing" Target="../drawings/vmlDrawing1.vml"/><Relationship Id="rId8" Type="http://schemas.openxmlformats.org/officeDocument/2006/relationships/oleObject" Target="???" TargetMode="Externa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74E78-0C97-3D41-8B7B-5FACFDDF35F2}" type="datetime1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9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00116"/>
            <a:ext cx="8229600" cy="5126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F6FF758F-725A-4403-AF81-A0503C31101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4/2/18</a:t>
            </a:fld>
            <a:endParaRPr lang="en-GB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7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GB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3450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0FDF008C-E983-4CF1-805C-06207AB7B46B}" type="slidenum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33" y="6643250"/>
            <a:ext cx="9143968" cy="238148"/>
          </a:xfrm>
          <a:prstGeom prst="rect">
            <a:avLst/>
          </a:prstGeom>
          <a:solidFill>
            <a:srgbClr val="83052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914400"/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Title Placeholder 16"/>
          <p:cNvSpPr>
            <a:spLocks noGrp="1"/>
          </p:cNvSpPr>
          <p:nvPr>
            <p:ph type="title"/>
          </p:nvPr>
        </p:nvSpPr>
        <p:spPr>
          <a:xfrm>
            <a:off x="457200" y="46043"/>
            <a:ext cx="8229600" cy="949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8293100" y="0"/>
          <a:ext cx="8382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2" name="Document" r:id="rId8" imgW="1003263" imgH="1028662" progId="Word.Document.12">
                  <p:link updateAutomatic="1"/>
                </p:oleObj>
              </mc:Choice>
              <mc:Fallback>
                <p:oleObj name="Document" r:id="rId8" imgW="1003263" imgH="1028662" progId="Word.Document.12">
                  <p:link updateAutomatic="1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3100" y="0"/>
                        <a:ext cx="8382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1749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microsoft.com/office/2007/relationships/hdphoto" Target="../media/hdphoto1.wdp"/><Relationship Id="rId6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645898"/>
            <a:ext cx="9144000" cy="2016779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168043"/>
                </a:solidFill>
              </a:rPr>
              <a:t>Statistical Analysis and Learning (SAL): (Tree-Based Methods</a:t>
            </a:r>
            <a:r>
              <a:rPr lang="en-US" sz="4000" b="1" dirty="0">
                <a:solidFill>
                  <a:srgbClr val="168043"/>
                </a:solidFill>
              </a:rPr>
              <a:t>, </a:t>
            </a:r>
            <a:r>
              <a:rPr lang="en-US" sz="4000" b="1" dirty="0" smtClean="0">
                <a:solidFill>
                  <a:srgbClr val="168043"/>
                </a:solidFill>
              </a:rPr>
              <a:t>ISL </a:t>
            </a:r>
            <a:r>
              <a:rPr lang="en-US" sz="4000" b="1" dirty="0" smtClean="0">
                <a:solidFill>
                  <a:srgbClr val="168043"/>
                </a:solidFill>
              </a:rPr>
              <a:t>Ch8)</a:t>
            </a:r>
            <a:r>
              <a:rPr lang="en-US" sz="4000" b="1" dirty="0" smtClean="0">
                <a:solidFill>
                  <a:srgbClr val="168043"/>
                </a:solidFill>
              </a:rPr>
              <a:t/>
            </a:r>
            <a:br>
              <a:rPr lang="en-US" sz="4000" b="1" dirty="0" smtClean="0">
                <a:solidFill>
                  <a:srgbClr val="168043"/>
                </a:solidFill>
              </a:rPr>
            </a:br>
            <a:r>
              <a:rPr lang="en-US" sz="2000" b="1" u="sng" dirty="0" smtClean="0">
                <a:solidFill>
                  <a:srgbClr val="168043"/>
                </a:solidFill>
              </a:rPr>
              <a:t>Textbook</a:t>
            </a:r>
            <a:r>
              <a:rPr lang="en-US" sz="2000" b="1" dirty="0" smtClean="0">
                <a:solidFill>
                  <a:srgbClr val="168043"/>
                </a:solidFill>
              </a:rPr>
              <a:t>: </a:t>
            </a:r>
            <a:r>
              <a:rPr lang="en-US" sz="2000" b="1" i="1" dirty="0" smtClean="0">
                <a:solidFill>
                  <a:srgbClr val="168043"/>
                </a:solidFill>
              </a:rPr>
              <a:t>An Introduction to Statistical Learning (ISL)</a:t>
            </a:r>
            <a:endParaRPr lang="en-US" sz="2000" b="1" i="1" dirty="0">
              <a:solidFill>
                <a:srgbClr val="168043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06461"/>
            <a:ext cx="6400800" cy="2353047"/>
          </a:xfrm>
        </p:spPr>
        <p:txBody>
          <a:bodyPr>
            <a:normAutofit fontScale="92500" lnSpcReduction="10000"/>
          </a:bodyPr>
          <a:lstStyle/>
          <a:p>
            <a:r>
              <a:rPr lang="en-US" sz="3500" b="1" dirty="0" smtClean="0">
                <a:solidFill>
                  <a:srgbClr val="A60000"/>
                </a:solidFill>
              </a:rPr>
              <a:t>Varun Rai</a:t>
            </a:r>
          </a:p>
          <a:p>
            <a:r>
              <a:rPr lang="en-US" sz="2800" b="1" dirty="0" smtClean="0">
                <a:solidFill>
                  <a:srgbClr val="A60000"/>
                </a:solidFill>
              </a:rPr>
              <a:t>LBJ School of Public Affairs</a:t>
            </a:r>
            <a:endParaRPr lang="en-US" sz="2800" b="1" dirty="0">
              <a:solidFill>
                <a:srgbClr val="A60000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chemeClr val="tx1"/>
                </a:solidFill>
              </a:rPr>
              <a:t>University of Texas at </a:t>
            </a:r>
            <a:r>
              <a:rPr lang="en-US" dirty="0" smtClean="0">
                <a:solidFill>
                  <a:schemeClr val="tx1"/>
                </a:solidFill>
              </a:rPr>
              <a:t>Austin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sz="2400" i="1" dirty="0">
                <a:solidFill>
                  <a:schemeClr val="tx1"/>
                </a:solidFill>
              </a:rPr>
              <a:t>4</a:t>
            </a:r>
            <a:r>
              <a:rPr lang="en-US" sz="2400" i="1" baseline="30000" dirty="0" smtClean="0">
                <a:solidFill>
                  <a:schemeClr val="tx1"/>
                </a:solidFill>
              </a:rPr>
              <a:t>th</a:t>
            </a:r>
            <a:r>
              <a:rPr lang="en-US" sz="2400" i="1" dirty="0" smtClean="0">
                <a:solidFill>
                  <a:schemeClr val="tx1"/>
                </a:solidFill>
              </a:rPr>
              <a:t> </a:t>
            </a:r>
            <a:r>
              <a:rPr lang="en-US" sz="2400" i="1" dirty="0" smtClean="0">
                <a:solidFill>
                  <a:schemeClr val="tx1"/>
                </a:solidFill>
              </a:rPr>
              <a:t>April </a:t>
            </a:r>
            <a:r>
              <a:rPr lang="en-US" sz="2400" i="1" dirty="0" smtClean="0">
                <a:solidFill>
                  <a:schemeClr val="tx1"/>
                </a:solidFill>
              </a:rPr>
              <a:t>2018</a:t>
            </a:r>
            <a:endParaRPr lang="en-US" sz="2400" i="1" dirty="0" smtClean="0">
              <a:solidFill>
                <a:schemeClr val="tx1"/>
              </a:solidFill>
            </a:endParaRP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flipH="1">
            <a:off x="152400" y="6477000"/>
            <a:ext cx="7205112" cy="0"/>
          </a:xfrm>
          <a:prstGeom prst="line">
            <a:avLst/>
          </a:prstGeom>
          <a:noFill/>
          <a:ln w="12700">
            <a:solidFill>
              <a:srgbClr val="42413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 flipV="1">
            <a:off x="304800" y="4724400"/>
            <a:ext cx="0" cy="1905000"/>
          </a:xfrm>
          <a:prstGeom prst="line">
            <a:avLst/>
          </a:prstGeom>
          <a:noFill/>
          <a:ln w="6350">
            <a:solidFill>
              <a:srgbClr val="D7511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3" name="Picture 9" descr="lbj_logo_pacl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5867400"/>
            <a:ext cx="8001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UT-Aerial-resized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524000"/>
          </a:xfrm>
          <a:prstGeom prst="rect">
            <a:avLst/>
          </a:prstGeom>
        </p:spPr>
      </p:pic>
      <p:pic>
        <p:nvPicPr>
          <p:cNvPr id="7" name="Picture 6" descr="ut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632" y="5960378"/>
            <a:ext cx="841248" cy="8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0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10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Predicting via Stratification of the Predictor (Feature) Space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7700"/>
            <a:ext cx="9144000" cy="300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8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11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Predicting via Stratification of the Predictor (Feature) Space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0"/>
            <a:ext cx="9144000" cy="679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12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Predicting via Stratification of the Predictor (Feature) Space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0500"/>
            <a:ext cx="9144000" cy="392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13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13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Predicting via Stratification of the Predictor (Feature) Space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9700"/>
            <a:ext cx="9144000" cy="403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7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14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Predicting via Stratification of the Predictor (Feature) Space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1400"/>
            <a:ext cx="9144000" cy="475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06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15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Tree Pruning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6328"/>
            <a:ext cx="9144000" cy="16712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45863"/>
            <a:ext cx="9144000" cy="269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0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16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Cost Complexity Pruning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5204"/>
            <a:ext cx="9144000" cy="102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67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17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Cost Complexity Pruning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6701"/>
            <a:ext cx="9144000" cy="578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5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18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Cost Complexity Pruning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2251"/>
            <a:ext cx="9144000" cy="198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0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19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0"/>
            <a:ext cx="771525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3238500"/>
            <a:ext cx="59309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8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Note on Material</a:t>
            </a:r>
            <a:endParaRPr lang="en-US" sz="2600" b="1" i="1" dirty="0"/>
          </a:p>
        </p:txBody>
      </p:sp>
      <p:sp>
        <p:nvSpPr>
          <p:cNvPr id="4" name="TextBox 3"/>
          <p:cNvSpPr txBox="1"/>
          <p:nvPr/>
        </p:nvSpPr>
        <p:spPr>
          <a:xfrm>
            <a:off x="450377" y="1167685"/>
            <a:ext cx="84889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Unless otherwise noted, all material in this presentation are from this course’s textbook, </a:t>
            </a:r>
            <a:r>
              <a:rPr lang="en-US" sz="2800" i="1" dirty="0" smtClean="0"/>
              <a:t>An Introduction to Statistical Learning (ISL)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48427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20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Cost Complexity Pruning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44" y="1180353"/>
            <a:ext cx="8073055" cy="516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68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21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6400" y="2336520"/>
            <a:ext cx="7686700" cy="511156"/>
          </a:xfrm>
        </p:spPr>
        <p:txBody>
          <a:bodyPr/>
          <a:lstStyle/>
          <a:p>
            <a:r>
              <a:rPr lang="en-US" sz="4800" b="1" dirty="0" smtClean="0">
                <a:latin typeface="Apple Chancery"/>
                <a:cs typeface="Apple Chancery"/>
              </a:rPr>
              <a:t>Classification Trees</a:t>
            </a:r>
            <a:endParaRPr lang="en-US" sz="4800" b="1" dirty="0">
              <a:latin typeface="Apple Chancery"/>
              <a:cs typeface="Apple Chancery"/>
            </a:endParaRPr>
          </a:p>
        </p:txBody>
      </p:sp>
    </p:spTree>
    <p:extLst>
      <p:ext uri="{BB962C8B-B14F-4D97-AF65-F5344CB8AC3E}">
        <p14:creationId xmlns:p14="http://schemas.microsoft.com/office/powerpoint/2010/main" val="2210001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22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Classification Trees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2600"/>
            <a:ext cx="9144000" cy="334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50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23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Classification Trees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0560"/>
            <a:ext cx="9144000" cy="2997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53004"/>
            <a:ext cx="9144000" cy="203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499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24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Classification Trees: </a:t>
            </a:r>
            <a:r>
              <a:rPr lang="en-US" b="1" dirty="0" err="1" smtClean="0"/>
              <a:t>Gini</a:t>
            </a:r>
            <a:r>
              <a:rPr lang="en-US" b="1" dirty="0" smtClean="0"/>
              <a:t> Index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1077"/>
            <a:ext cx="9144000" cy="330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05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25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Classification Trees: Cross Entropy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3065"/>
            <a:ext cx="9144000" cy="33202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75536"/>
            <a:ext cx="9144000" cy="199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0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26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Classification Trees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3300"/>
            <a:ext cx="9144000" cy="230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22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27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Classification Trees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0900"/>
            <a:ext cx="9144000" cy="43447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95685"/>
            <a:ext cx="9144000" cy="129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90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28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Classification Trees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4100"/>
            <a:ext cx="9144000" cy="473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745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29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Classification Trees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2647"/>
            <a:ext cx="9144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840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Tree-Based Methods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8815"/>
            <a:ext cx="9144000" cy="529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04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30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Tree vs. Linear Methods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7300"/>
            <a:ext cx="9144000" cy="432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307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31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Tree vs. Linear Methods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2900"/>
            <a:ext cx="9144000" cy="362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88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32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31332"/>
            <a:ext cx="9144000" cy="19541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685" y="0"/>
            <a:ext cx="5536801" cy="499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5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33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Tree-Based Methods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6166"/>
            <a:ext cx="9144000" cy="556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10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34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Tree-Based Methods, Disadvantages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0600"/>
            <a:ext cx="9144000" cy="233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3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35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6400" y="2336520"/>
            <a:ext cx="7686700" cy="511156"/>
          </a:xfrm>
        </p:spPr>
        <p:txBody>
          <a:bodyPr/>
          <a:lstStyle/>
          <a:p>
            <a:r>
              <a:rPr lang="en-US" sz="4800" b="1" dirty="0" smtClean="0">
                <a:latin typeface="Apple Chancery"/>
                <a:cs typeface="Apple Chancery"/>
              </a:rPr>
              <a:t>Bagging, Random Forest, and Boosting</a:t>
            </a:r>
            <a:endParaRPr lang="en-US" sz="4800" b="1" dirty="0">
              <a:latin typeface="Apple Chancery"/>
              <a:cs typeface="Apple Chancery"/>
            </a:endParaRPr>
          </a:p>
        </p:txBody>
      </p:sp>
    </p:spTree>
    <p:extLst>
      <p:ext uri="{BB962C8B-B14F-4D97-AF65-F5344CB8AC3E}">
        <p14:creationId xmlns:p14="http://schemas.microsoft.com/office/powerpoint/2010/main" val="6001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36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Bagging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1271"/>
            <a:ext cx="9144000" cy="16762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07229"/>
            <a:ext cx="9144000" cy="300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9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37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Bagging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8279"/>
            <a:ext cx="9144000" cy="500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0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38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Bootstrap...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0900"/>
            <a:ext cx="9144000" cy="30052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41354"/>
            <a:ext cx="9144000" cy="265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25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39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Bagging, Qualitative Response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0600"/>
            <a:ext cx="9144000" cy="233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60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4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6400" y="2336520"/>
            <a:ext cx="7686700" cy="511156"/>
          </a:xfrm>
        </p:spPr>
        <p:txBody>
          <a:bodyPr/>
          <a:lstStyle/>
          <a:p>
            <a:r>
              <a:rPr lang="en-US" sz="4800" b="1" dirty="0" smtClean="0">
                <a:latin typeface="Apple Chancery"/>
                <a:cs typeface="Apple Chancery"/>
              </a:rPr>
              <a:t>Regression Trees</a:t>
            </a:r>
            <a:endParaRPr lang="en-US" sz="4800" b="1" dirty="0">
              <a:latin typeface="Apple Chancery"/>
              <a:cs typeface="Apple Chancery"/>
            </a:endParaRPr>
          </a:p>
        </p:txBody>
      </p:sp>
    </p:spTree>
    <p:extLst>
      <p:ext uri="{BB962C8B-B14F-4D97-AF65-F5344CB8AC3E}">
        <p14:creationId xmlns:p14="http://schemas.microsoft.com/office/powerpoint/2010/main" val="34218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40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Bagging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18" y="0"/>
            <a:ext cx="7849518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5529281"/>
            <a:ext cx="9144000" cy="132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2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41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Estimating the Out-of-Bag (OOB) Error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7605"/>
            <a:ext cx="9144000" cy="274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811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42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Estimating the Out-of-Bag (OOB) Error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4773"/>
            <a:ext cx="9144000" cy="499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655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43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Measures of Variable Importance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8439"/>
            <a:ext cx="9144000" cy="16459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06023"/>
            <a:ext cx="9144000" cy="301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81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0"/>
            <a:ext cx="8940103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44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64000" y="229815"/>
            <a:ext cx="4347884" cy="511156"/>
          </a:xfrm>
        </p:spPr>
        <p:txBody>
          <a:bodyPr/>
          <a:lstStyle/>
          <a:p>
            <a:r>
              <a:rPr lang="en-US" b="1" dirty="0" smtClean="0"/>
              <a:t>Variable Importance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9883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45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6400" y="2336520"/>
            <a:ext cx="7686700" cy="511156"/>
          </a:xfrm>
        </p:spPr>
        <p:txBody>
          <a:bodyPr/>
          <a:lstStyle/>
          <a:p>
            <a:r>
              <a:rPr lang="en-US" sz="4800" b="1" dirty="0" smtClean="0">
                <a:latin typeface="Apple Chancery"/>
                <a:cs typeface="Apple Chancery"/>
              </a:rPr>
              <a:t>Random Forests</a:t>
            </a:r>
            <a:endParaRPr lang="en-US" sz="4800" b="1" dirty="0">
              <a:latin typeface="Apple Chancery"/>
              <a:cs typeface="Apple Chancery"/>
            </a:endParaRPr>
          </a:p>
        </p:txBody>
      </p:sp>
    </p:spTree>
    <p:extLst>
      <p:ext uri="{BB962C8B-B14F-4D97-AF65-F5344CB8AC3E}">
        <p14:creationId xmlns:p14="http://schemas.microsoft.com/office/powerpoint/2010/main" val="159787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46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Random Forests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2600"/>
            <a:ext cx="9144000" cy="333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2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47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Random Forests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7800"/>
            <a:ext cx="9144000" cy="395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48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Random Forests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00"/>
            <a:ext cx="9144000" cy="43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87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49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52" y="1344709"/>
            <a:ext cx="7732242" cy="54910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412" y="96631"/>
            <a:ext cx="7891182" cy="10837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27177" y="1513256"/>
            <a:ext cx="802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N=349</a:t>
            </a:r>
          </a:p>
          <a:p>
            <a:r>
              <a:rPr lang="en-US" b="1" dirty="0" smtClean="0"/>
              <a:t>p=500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4588" y="2382798"/>
            <a:ext cx="20170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Choosing large B doesn’t lead to overfitting. So choose sufficiently large B.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4888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5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Tree-Based Methods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0"/>
            <a:ext cx="8560201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967" y="1684617"/>
            <a:ext cx="914400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50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6400" y="2336520"/>
            <a:ext cx="7686700" cy="511156"/>
          </a:xfrm>
        </p:spPr>
        <p:txBody>
          <a:bodyPr/>
          <a:lstStyle/>
          <a:p>
            <a:r>
              <a:rPr lang="en-US" sz="4800" b="1" dirty="0" smtClean="0">
                <a:latin typeface="Apple Chancery"/>
                <a:cs typeface="Apple Chancery"/>
              </a:rPr>
              <a:t>Boosting</a:t>
            </a:r>
            <a:endParaRPr lang="en-US" sz="4800" b="1" dirty="0">
              <a:latin typeface="Apple Chancery"/>
              <a:cs typeface="Apple Chancery"/>
            </a:endParaRPr>
          </a:p>
        </p:txBody>
      </p:sp>
    </p:spTree>
    <p:extLst>
      <p:ext uri="{BB962C8B-B14F-4D97-AF65-F5344CB8AC3E}">
        <p14:creationId xmlns:p14="http://schemas.microsoft.com/office/powerpoint/2010/main" val="90014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51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Boosting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9278"/>
            <a:ext cx="9144000" cy="16802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94121"/>
            <a:ext cx="9144000" cy="13253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49398"/>
            <a:ext cx="9144000" cy="136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52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Boosting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600"/>
            <a:ext cx="9144000" cy="663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3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53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Boosting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9500"/>
            <a:ext cx="9144000" cy="468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1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54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Boosting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31"/>
            <a:ext cx="9144000" cy="65749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489" y="1308847"/>
            <a:ext cx="38862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6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55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Boosting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2953"/>
            <a:ext cx="9144000" cy="591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14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56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Boosting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5200"/>
            <a:ext cx="9144000" cy="237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14400"/>
          </a:xfrm>
        </p:spPr>
        <p:txBody>
          <a:bodyPr/>
          <a:lstStyle/>
          <a:p>
            <a:r>
              <a:rPr lang="en-US" sz="3600" b="1" dirty="0" smtClean="0"/>
              <a:t>End of Lecture #10</a:t>
            </a: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5400"/>
            <a:ext cx="9144000" cy="42601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574" y="6556469"/>
            <a:ext cx="6524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Calibri"/>
              </a:rPr>
              <a:t>Source: </a:t>
            </a:r>
            <a:r>
              <a:rPr lang="en-US" sz="1400" dirty="0">
                <a:solidFill>
                  <a:prstClr val="black"/>
                </a:solidFill>
              </a:rPr>
              <a:t>http://</a:t>
            </a:r>
            <a:r>
              <a:rPr lang="en-US" sz="1400" dirty="0" err="1">
                <a:solidFill>
                  <a:prstClr val="black"/>
                </a:solidFill>
              </a:rPr>
              <a:t>yaroslavvb.blogspot.com</a:t>
            </a:r>
            <a:r>
              <a:rPr lang="en-US" sz="1400" dirty="0">
                <a:solidFill>
                  <a:prstClr val="black"/>
                </a:solidFill>
              </a:rPr>
              <a:t>/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840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6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Regression Trees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660" y="0"/>
            <a:ext cx="4007224" cy="33516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940" y="3421986"/>
            <a:ext cx="9144000" cy="328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7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7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Regression Trees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3300"/>
            <a:ext cx="9144000" cy="229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51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8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Predicting via Stratification of the Predictor (Feature) Space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2601"/>
            <a:ext cx="9144000" cy="33173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64310"/>
            <a:ext cx="9144000" cy="16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45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9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Predicting via Stratification of the Predictor (Feature) Space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8600"/>
            <a:ext cx="9144000" cy="385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1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chemeClr val="tx1"/>
          </a:solidFill>
          <a:prstDash val="solid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37938</TotalTime>
  <Words>459</Words>
  <Application>Microsoft Macintosh PowerPoint</Application>
  <PresentationFormat>On-screen Show (4:3)</PresentationFormat>
  <Paragraphs>184</Paragraphs>
  <Slides>57</Slides>
  <Notes>55</Notes>
  <HiddenSlides>13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Links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Apple Chancery</vt:lpstr>
      <vt:lpstr>Calibri</vt:lpstr>
      <vt:lpstr>Arial</vt:lpstr>
      <vt:lpstr>Office Theme</vt:lpstr>
      <vt:lpstr>1_Office Theme</vt:lpstr>
      <vt:lpstr>???</vt:lpstr>
      <vt:lpstr>Statistical Analysis and Learning (SAL): (Tree-Based Methods, ISL Ch8) Textbook: An Introduction to Statistical Learning (ISL)</vt:lpstr>
      <vt:lpstr>Note on Material</vt:lpstr>
      <vt:lpstr>Tree-Based Methods</vt:lpstr>
      <vt:lpstr>Regression Trees</vt:lpstr>
      <vt:lpstr>Tree-Based Methods</vt:lpstr>
      <vt:lpstr>Regression Trees</vt:lpstr>
      <vt:lpstr>Regression Trees</vt:lpstr>
      <vt:lpstr>Predicting via Stratification of the Predictor (Feature) Space</vt:lpstr>
      <vt:lpstr>Predicting via Stratification of the Predictor (Feature) Space</vt:lpstr>
      <vt:lpstr>Predicting via Stratification of the Predictor (Feature) Space</vt:lpstr>
      <vt:lpstr>Predicting via Stratification of the Predictor (Feature) Space</vt:lpstr>
      <vt:lpstr>Predicting via Stratification of the Predictor (Feature) Space</vt:lpstr>
      <vt:lpstr>Predicting via Stratification of the Predictor (Feature) Space</vt:lpstr>
      <vt:lpstr>Predicting via Stratification of the Predictor (Feature) Space</vt:lpstr>
      <vt:lpstr>Tree Pruning</vt:lpstr>
      <vt:lpstr>Cost Complexity Pruning</vt:lpstr>
      <vt:lpstr>Cost Complexity Pruning</vt:lpstr>
      <vt:lpstr>Cost Complexity Pruning</vt:lpstr>
      <vt:lpstr>PowerPoint Presentation</vt:lpstr>
      <vt:lpstr>Cost Complexity Pruning</vt:lpstr>
      <vt:lpstr>Classification Trees</vt:lpstr>
      <vt:lpstr>Classification Trees</vt:lpstr>
      <vt:lpstr>Classification Trees</vt:lpstr>
      <vt:lpstr>Classification Trees: Gini Index</vt:lpstr>
      <vt:lpstr>Classification Trees: Cross Entropy</vt:lpstr>
      <vt:lpstr>Classification Trees</vt:lpstr>
      <vt:lpstr>Classification Trees</vt:lpstr>
      <vt:lpstr>Classification Trees</vt:lpstr>
      <vt:lpstr>Classification Trees</vt:lpstr>
      <vt:lpstr>Tree vs. Linear Methods</vt:lpstr>
      <vt:lpstr>Tree vs. Linear Methods</vt:lpstr>
      <vt:lpstr>PowerPoint Presentation</vt:lpstr>
      <vt:lpstr>Tree-Based Methods</vt:lpstr>
      <vt:lpstr>Tree-Based Methods, Disadvantages</vt:lpstr>
      <vt:lpstr>Bagging, Random Forest, and Boosting</vt:lpstr>
      <vt:lpstr>Bagging</vt:lpstr>
      <vt:lpstr>Bagging</vt:lpstr>
      <vt:lpstr>Bootstrap...</vt:lpstr>
      <vt:lpstr>Bagging, Qualitative Response</vt:lpstr>
      <vt:lpstr>Bagging</vt:lpstr>
      <vt:lpstr>Estimating the Out-of-Bag (OOB) Error</vt:lpstr>
      <vt:lpstr>Estimating the Out-of-Bag (OOB) Error</vt:lpstr>
      <vt:lpstr>Measures of Variable Importance</vt:lpstr>
      <vt:lpstr>Variable Importance</vt:lpstr>
      <vt:lpstr>Random Forests</vt:lpstr>
      <vt:lpstr>Random Forests</vt:lpstr>
      <vt:lpstr>Random Forests</vt:lpstr>
      <vt:lpstr>Random Forests</vt:lpstr>
      <vt:lpstr>PowerPoint Presentation</vt:lpstr>
      <vt:lpstr>Boosting</vt:lpstr>
      <vt:lpstr>Boosting</vt:lpstr>
      <vt:lpstr>Boosting</vt:lpstr>
      <vt:lpstr>Boosting</vt:lpstr>
      <vt:lpstr>Boosting</vt:lpstr>
      <vt:lpstr>Boosting</vt:lpstr>
      <vt:lpstr>Boosting</vt:lpstr>
      <vt:lpstr>End of Lecture #10</vt:lpstr>
    </vt:vector>
  </TitlesOfParts>
  <Company>UT Austin</Company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Changgui DONG</dc:creator>
  <cp:lastModifiedBy>Varun Rai</cp:lastModifiedBy>
  <cp:revision>1720</cp:revision>
  <cp:lastPrinted>2015-11-18T18:26:58Z</cp:lastPrinted>
  <dcterms:created xsi:type="dcterms:W3CDTF">2013-03-29T17:59:38Z</dcterms:created>
  <dcterms:modified xsi:type="dcterms:W3CDTF">2018-04-04T13:37:32Z</dcterms:modified>
</cp:coreProperties>
</file>